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8" d="100"/>
          <a:sy n="108" d="100"/>
        </p:scale>
        <p:origin x="730" y="77"/>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arget="../media/image16.jpeg" Type="http://schemas.openxmlformats.org/officeDocument/2006/relationships/image"/><Relationship Id="rId2" Target="../notesSlides/notesSlide12.xml" Type="http://schemas.openxmlformats.org/officeDocument/2006/relationships/notesSlide"/><Relationship Id="rId1" Target="../slideLayouts/slideLayout1.xml" Type="http://schemas.openxmlformats.org/officeDocument/2006/relationships/slideLayout"/></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questions/20580775/efficient-way-to-drop-a-column-from-a-numpy-arra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w3schools.com/python/matplotlib_intro.asp" TargetMode="External"/><Relationship Id="rId4" Type="http://schemas.openxmlformats.org/officeDocument/2006/relationships/hyperlink" Target="https://ioflood.com/blog/python-heat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descr="A blue circle with icons and circles&#10;&#10;Description automatically generated with medium confidence" id="4" name="Picture 3">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2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endParaRPr dirty="0" lang="en-US"/>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fmla="val 8142" name="adj"/>
            </a:avLst>
          </a:prstGeom>
          <a:solidFill>
            <a:srgbClr val="E5EEFF"/>
          </a:solidFill>
          <a:ln cap="flat" cmpd="sng" w="25400">
            <a:solidFill>
              <a:srgbClr val="9BDBFB"/>
            </a:solidFill>
            <a:prstDash val="solid"/>
            <a:round/>
            <a:headEnd len="sm" type="none" w="sm"/>
            <a:tailEnd len="sm" type="none" w="sm"/>
          </a:ln>
        </p:spPr>
        <p:txBody>
          <a:bodyPr anchor="ctr" anchorCtr="0" bIns="45700" lIns="91425" rIns="91425" spcFirstLastPara="1" tIns="45700" wrap="square">
            <a:noAutofit/>
          </a:bodyPr>
          <a:lstStyle/>
          <a:p>
            <a:pPr algn="ctr" indent="0" lvl="0" marL="0" marR="0" rtl="0">
              <a:lnSpc>
                <a:spcPct val="100000"/>
              </a:lnSpc>
              <a:spcBef>
                <a:spcPts val="0"/>
              </a:spcBef>
              <a:spcAft>
                <a:spcPts val="0"/>
              </a:spcAft>
              <a:buNone/>
            </a:pPr>
            <a:endParaRPr b="0" cap="none" i="0" strike="noStrike" sz="1400" u="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descr="A close up of a sign&#10;&#10;Description automatically generated" id="16" name="Google Shape;63;p13">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40"/>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cap="flat" cmpd="sng" w="9525">
              <a:solidFill>
                <a:srgbClr val="A5A5A5"/>
              </a:solidFill>
              <a:prstDash val="solid"/>
              <a:round/>
              <a:headEnd len="sm" type="none" w="sm"/>
              <a:tailEnd len="sm" type="none" w="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cap="flat" cmpd="sng" w="9525">
              <a:solidFill>
                <a:srgbClr val="A5A5A5"/>
              </a:solidFill>
              <a:prstDash val="solid"/>
              <a:round/>
              <a:headEnd len="sm" type="none" w="sm"/>
              <a:tailEnd len="sm" type="none" w="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cap="flat" cmpd="sng" w="9525">
              <a:solidFill>
                <a:srgbClr val="A5A5A5"/>
              </a:solidFill>
              <a:prstDash val="solid"/>
              <a:round/>
              <a:headEnd len="sm" type="none" w="sm"/>
              <a:tailEnd len="sm" type="none" w="sm"/>
            </a:ln>
          </p:spPr>
        </p:cxnSp>
        <p:pic>
          <p:nvPicPr>
            <p:cNvPr descr="A blue and black text&#10;&#10;Description automatically generated" id="23" name="Google Shape;69;p13">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anchor="t" anchorCtr="0" bIns="45700" lIns="91425" rIns="91425" spcFirstLastPara="1" tIns="45700" wrap="square">
            <a:spAutoFit/>
          </a:bodyPr>
          <a:lstStyle/>
          <a:p>
            <a:pPr indent="0" lvl="0" marL="0" marR="0" rtl="0">
              <a:lnSpc>
                <a:spcPct val="100000"/>
              </a:lnSpc>
              <a:spcBef>
                <a:spcPts val="0"/>
              </a:spcBef>
              <a:spcAft>
                <a:spcPts val="0"/>
              </a:spcAft>
              <a:buNone/>
            </a:pPr>
            <a:r>
              <a:rPr b="1" dirty="0" lang="en-US" sz="1200">
                <a:solidFill>
                  <a:schemeClr val="bg1">
                    <a:lumMod val="95000"/>
                  </a:schemeClr>
                </a:solidFill>
              </a:rPr>
              <a:t>Student Details </a:t>
            </a:r>
            <a:endParaRPr b="0" cap="none" dirty="0" i="0" lang="en-US" strike="noStrike" sz="1200" u="none">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r>
              <a:rPr dirty="0" lang="en-SG" sz="2800"/>
              <a:t> </a:t>
            </a:r>
          </a:p>
          <a:p>
            <a:pPr algn="ctr"/>
            <a:r>
              <a:rPr b="1" dirty="0" lang="en-SG" sz="2400"/>
              <a:t>Agricultural Raw Material Analysis </a:t>
            </a:r>
            <a:endParaRPr dirty="0" lang="en-SG" sz="2400"/>
          </a:p>
          <a:p>
            <a:pPr algn="ctr"/>
            <a:endParaRPr b="1" dirty="0" lang="en-US" sz="200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1" y="4231479"/>
            <a:ext cx="3455762" cy="651460"/>
          </a:xfrm>
          <a:prstGeom prst="rect">
            <a:avLst/>
          </a:prstGeom>
          <a:noFill/>
        </p:spPr>
        <p:txBody>
          <a:bodyPr wrap="square">
            <a:spAutoFit/>
          </a:bodyPr>
          <a:lstStyle/>
          <a:p>
            <a:pPr lvl="0" marR="0" rtl="0">
              <a:lnSpc>
                <a:spcPct val="100000"/>
              </a:lnSpc>
              <a:spcBef>
                <a:spcPts val="0"/>
              </a:spcBef>
              <a:spcAft>
                <a:spcPts val="200"/>
              </a:spcAft>
            </a:pPr>
            <a:r>
              <a:rPr dirty="0" lang="en-US" sz="1100">
                <a:solidFill>
                  <a:schemeClr val="bg1"/>
                </a:solidFill>
              </a:rPr>
              <a:t>Name: </a:t>
            </a:r>
            <a:r>
              <a:rPr dirty="0" lang="en-US" smtClean="0" sz="1100">
                <a:solidFill>
                  <a:schemeClr val="bg1"/>
                </a:solidFill>
              </a:rPr>
              <a:t>RAJESH M</a:t>
            </a:r>
            <a:endParaRPr dirty="0" lang="en-US" sz="1100">
              <a:solidFill>
                <a:schemeClr val="bg1"/>
              </a:solidFill>
            </a:endParaRPr>
          </a:p>
          <a:p>
            <a:pPr lvl="0" marR="0" rtl="0">
              <a:lnSpc>
                <a:spcPct val="100000"/>
              </a:lnSpc>
              <a:spcBef>
                <a:spcPts val="0"/>
              </a:spcBef>
              <a:spcAft>
                <a:spcPts val="200"/>
              </a:spcAft>
            </a:pPr>
            <a:r>
              <a:rPr b="0" cap="none" dirty="0" i="0" lang="en-US" strike="noStrike" sz="1100" u="none">
                <a:solidFill>
                  <a:schemeClr val="bg1"/>
                </a:solidFill>
                <a:latin typeface="Arial"/>
                <a:ea typeface="Arial"/>
                <a:cs typeface="Arial"/>
                <a:sym typeface="Arial"/>
              </a:rPr>
              <a:t>NM Id: </a:t>
            </a:r>
            <a:r>
              <a:rPr b="0" cap="none" dirty="0" i="0" lang="en-US" smtClean="0" strike="noStrike" sz="1100" u="none">
                <a:solidFill>
                  <a:schemeClr val="bg1"/>
                </a:solidFill>
                <a:latin typeface="Arial"/>
                <a:ea typeface="Arial"/>
                <a:cs typeface="Arial"/>
                <a:sym typeface="Arial"/>
              </a:rPr>
              <a:t>au2021109318</a:t>
            </a:r>
            <a:endParaRPr b="0" cap="none" dirty="0" i="0" lang="en-US" strike="noStrike" sz="1100" u="none">
              <a:solidFill>
                <a:schemeClr val="bg1"/>
              </a:solidFill>
              <a:latin typeface="Arial"/>
              <a:ea typeface="Arial"/>
              <a:cs typeface="Arial"/>
              <a:sym typeface="Arial"/>
            </a:endParaRPr>
          </a:p>
          <a:p>
            <a:pPr lvl="0" marR="0" rtl="0">
              <a:lnSpc>
                <a:spcPct val="100000"/>
              </a:lnSpc>
              <a:spcBef>
                <a:spcPts val="0"/>
              </a:spcBef>
              <a:spcAft>
                <a:spcPts val="200"/>
              </a:spcAft>
            </a:pPr>
            <a:r>
              <a:rPr dirty="0" lang="en-US" sz="1100">
                <a:solidFill>
                  <a:schemeClr val="bg1"/>
                </a:solidFill>
              </a:rPr>
              <a:t>College Name: College of Engineering, Guindy</a:t>
            </a:r>
            <a:endParaRPr b="0" cap="none" dirty="0" i="0" lang="en-US" strike="noStrike" sz="1100" u="none">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 xmlns:a16="http://schemas.microsoft.com/office/drawing/2014/main"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Result</a:t>
            </a:r>
          </a:p>
        </p:txBody>
      </p:sp>
      <p:sp>
        <p:nvSpPr>
          <p:cNvPr id="3" name="Rectangle 2">
            <a:extLst>
              <a:ext uri="{FF2B5EF4-FFF2-40B4-BE49-F238E27FC236}">
                <a16:creationId xmlns:a16="http://schemas.microsoft.com/office/drawing/2014/main" xmlns=""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pic>
        <p:nvPicPr>
          <p:cNvPr id="8" name="Picture 7">
            <a:extLst>
              <a:ext uri="{FF2B5EF4-FFF2-40B4-BE49-F238E27FC236}">
                <a16:creationId xmlns:a16="http://schemas.microsoft.com/office/drawing/2014/main" xmlns="" id="{51FCC711-D9F4-09BB-D977-D42B2713608C}"/>
              </a:ext>
            </a:extLst>
          </p:cNvPr>
          <p:cNvPicPr>
            <a:picLocks noChangeAspect="1"/>
          </p:cNvPicPr>
          <p:nvPr/>
        </p:nvPicPr>
        <p:blipFill rotWithShape="1">
          <a:blip r:embed="rId3"/>
          <a:srcRect b="15" l="14" r="44" t="90"/>
          <a:stretch/>
        </p:blipFill>
        <p:spPr>
          <a:xfrm>
            <a:off x="457200" y="1249782"/>
            <a:ext cx="8434137" cy="33207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NM_Agri_FG_Final.ipynb - Colaboratory — Mozilla Firefox 2024-04-09 15-29-57">
            <a:hlinkClick r:id="" action="ppaction://media"/>
            <a:extLst>
              <a:ext uri="{FF2B5EF4-FFF2-40B4-BE49-F238E27FC236}">
                <a16:creationId xmlns="" xmlns:a16="http://schemas.microsoft.com/office/drawing/2014/main" id="{6B6C02BD-2814-E797-4366-AE070605D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6518" y="895265"/>
            <a:ext cx="7520151" cy="394808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B6E6F345-B602-EC4B-B8B2-B4CAA1DC1D46}"/>
              </a:ext>
            </a:extLst>
          </p:cNvPr>
          <p:cNvSpPr txBox="1"/>
          <p:nvPr/>
        </p:nvSpPr>
        <p:spPr>
          <a:xfrm>
            <a:off x="134935" y="1052956"/>
            <a:ext cx="8734745" cy="1027012"/>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Times New Roman" panose="02020603050405020304" pitchFamily="18" charset="0"/>
                <a:ea typeface="Times New Roman" panose="02020603050405020304" pitchFamily="18" charset="0"/>
                <a:hlinkClick r:id="rId3"/>
              </a:rPr>
              <a:t>https://stackoverflow.com/questions/20580775/efficient-way-to-drop-a-column-from-a-numpy-array</a:t>
            </a:r>
            <a:endParaRPr lang="en-SG"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hlinkClick r:id="rId4"/>
              </a:rPr>
              <a:t>https://ioflood.com/blog/python-heatmap/</a:t>
            </a:r>
            <a:endParaRPr lang="en-US" u="sng" dirty="0">
              <a:solidFill>
                <a:srgbClr val="0563C1"/>
              </a:solidFill>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Calibri" panose="020F0502020204030204" pitchFamily="34" charset="0"/>
                <a:ea typeface="Calibri" panose="020F0502020204030204" pitchFamily="34" charset="0"/>
                <a:cs typeface="SimSun" panose="02010600030101010101" pitchFamily="2" charset="-122"/>
                <a:hlinkClick r:id="rId5"/>
              </a:rPr>
              <a:t>https://www.w3schools.com/python/matplotlib_intro.asp</a:t>
            </a:r>
            <a:endParaRPr lang="en-US" sz="1100" b="0" i="0" dirty="0">
              <a:solidFill>
                <a:srgbClr val="0000FF"/>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539541" cy="2564805"/>
          </a:xfrm>
          <a:prstGeom prst="rect">
            <a:avLst/>
          </a:prstGeom>
          <a:noFill/>
        </p:spPr>
        <p:txBody>
          <a:bodyPr anchor="t" bIns="45720" lIns="91440" rIns="91440" tIns="45720" wrap="square">
            <a:spAutoFit/>
          </a:bodyPr>
          <a:lstStyle/>
          <a:p>
            <a:pPr algn="just" fontAlgn="base">
              <a:spcAft>
                <a:spcPts val="800"/>
              </a:spcAft>
              <a:buClr>
                <a:srgbClr val="213163"/>
              </a:buClr>
            </a:pPr>
            <a:r>
              <a:rPr dirty="0" lang="en-GB"/>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fontAlgn="base" rtl="0">
              <a:spcAft>
                <a:spcPts val="800"/>
              </a:spcAft>
              <a:buClr>
                <a:srgbClr val="213163"/>
              </a:buClr>
            </a:pPr>
            <a:endParaRPr b="0" dirty="0" i="0" lang="en-US">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descr="A screenshot of a device&#10;&#10;Description automatically generated" id="8" name="Picture 7">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descr="Businessman fist on chin" id="9" name="Picture 8">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34"/>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xmlns=""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960058"/>
          </a:xfrm>
          <a:prstGeom prst="rect">
            <a:avLst/>
          </a:prstGeom>
          <a:noFill/>
        </p:spPr>
        <p:txBody>
          <a:bodyPr anchor="t" bIns="45720" lIns="91440" rIns="91440" tIns="45720" wrap="square">
            <a:spAutoFit/>
          </a:bodyPr>
          <a:lstStyle/>
          <a:p>
            <a:pPr algn="just" fontAlgn="base" indent="-173736" marL="173736" rtl="0">
              <a:spcAft>
                <a:spcPts val="800"/>
              </a:spcAft>
              <a:buClr>
                <a:srgbClr val="213163"/>
              </a:buClr>
              <a:buFont charset="0" panose="020B0604020202020204" pitchFamily="34" typeface="Arial"/>
              <a:buChar char="•"/>
            </a:pPr>
            <a:r>
              <a:rPr dirty="0" lang="en-US" sz="1500">
                <a:effectLst/>
                <a:latin charset="0" panose="020F0502020204030204" pitchFamily="34" typeface="Calibri"/>
                <a:ea charset="0" panose="020F0502020204030204" pitchFamily="34" typeface="Calibri"/>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algn="just" fontAlgn="base" indent="-173736" marL="173736" rtl="0">
              <a:spcAft>
                <a:spcPts val="800"/>
              </a:spcAft>
              <a:buClr>
                <a:srgbClr val="213163"/>
              </a:buClr>
              <a:buFont charset="0" panose="020B0604020202020204" pitchFamily="34" typeface="Arial"/>
              <a:buChar char="•"/>
            </a:pPr>
            <a:r>
              <a:rPr dirty="0" lang="en-US" sz="1500">
                <a:effectLst/>
                <a:latin charset="0" panose="020F0502020204030204" pitchFamily="34" typeface="Calibri"/>
                <a:ea charset="0" panose="020F0502020204030204" pitchFamily="34" typeface="Calibri"/>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dirty="0" lang="en-US" sz="1500">
                <a:solidFill>
                  <a:srgbClr val="111111"/>
                </a:solidFill>
                <a:effectLst/>
                <a:latin charset="0" panose="020F0502020204030204" pitchFamily="34" typeface="Calibri"/>
                <a:ea charset="0" panose="02000000000000000000" pitchFamily="2" typeface="Roboto"/>
              </a:rPr>
              <a:t> </a:t>
            </a:r>
            <a:r>
              <a:rPr b="0" dirty="0" i="0" lang="en-US">
                <a:solidFill>
                  <a:srgbClr val="0D0D0D"/>
                </a:solidFill>
                <a:effectLst/>
                <a:latin typeface="+mj-lt"/>
              </a:rPr>
              <a:t>.</a:t>
            </a:r>
          </a:p>
          <a:p>
            <a:r>
              <a:rPr dirty="0" lang="en-US"/>
              <a:t/>
            </a:r>
            <a:br>
              <a:rPr dirty="0" lang="en-US"/>
            </a:br>
            <a:endParaRPr dirty="0" lang="en-US"/>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descr="A purple question mark with gears&#10;&#10;Description automatically generated" id="13" name="Picture 12">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b="11567" l="11111" r="10940" t="10028"/>
            <a:stretch/>
          </p:blipFill>
          <p:spPr>
            <a:xfrm>
              <a:off x="5486396" y="760307"/>
              <a:ext cx="3601821" cy="3622886"/>
            </a:xfrm>
            <a:prstGeom prst="rect">
              <a:avLst/>
            </a:prstGeom>
          </p:spPr>
        </p:pic>
        <p:pic>
          <p:nvPicPr>
            <p:cNvPr descr="Businessman with clipboard" id="14" name="Picture 13">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46"/>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xmlns=""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523220"/>
          </a:xfrm>
          <a:prstGeom prst="rect">
            <a:avLst/>
          </a:prstGeom>
          <a:noFill/>
        </p:spPr>
        <p:txBody>
          <a:bodyPr anchor="t" bIns="45720" lIns="91440" rIns="91440" tIns="45720" wrap="square">
            <a:spAutoFit/>
          </a:bodyPr>
          <a:lstStyle/>
          <a:p>
            <a:pPr fontAlgn="base">
              <a:spcAft>
                <a:spcPts val="800"/>
              </a:spcAft>
              <a:buClr>
                <a:srgbClr val="213163"/>
              </a:buClr>
            </a:pPr>
            <a:r>
              <a:rPr b="1" dirty="0" i="0" lang="en-US">
                <a:solidFill>
                  <a:srgbClr val="000000"/>
                </a:solidFill>
                <a:effectLst/>
              </a:rPr>
              <a:t>Aim: </a:t>
            </a:r>
            <a:r>
              <a:rPr dirty="0" i="0" lang="en-US">
                <a:solidFill>
                  <a:srgbClr val="000000"/>
                </a:solidFill>
                <a:effectLst/>
              </a:rPr>
              <a:t>The primary objective of this Fi</a:t>
            </a:r>
            <a:r>
              <a:rPr dirty="0" lang="en-US"/>
              <a:t>“</a:t>
            </a:r>
            <a:r>
              <a:rPr dirty="0" lang="en-SG"/>
              <a:t>Agricultural Raw Material Analysis </a:t>
            </a:r>
            <a:r>
              <a:rPr dirty="0" lang="en-US"/>
              <a:t>” </a:t>
            </a:r>
            <a:r>
              <a:rPr dirty="0" err="1" i="0" lang="en-US">
                <a:solidFill>
                  <a:srgbClr val="000000"/>
                </a:solidFill>
                <a:effectLst/>
              </a:rPr>
              <a:t>nal</a:t>
            </a:r>
            <a:r>
              <a:rPr dirty="0" i="0" lang="en-US">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Aim and Objective</a:t>
            </a:r>
          </a:p>
        </p:txBody>
      </p:sp>
      <p:pic>
        <p:nvPicPr>
          <p:cNvPr descr="Presentation with checklist with solid fill" id="2" name="Graphic 1">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b="36" l="269" r="282" t="296"/>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xmlns=""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System Deployment Approach</a:t>
            </a:r>
          </a:p>
        </p:txBody>
      </p:sp>
      <p:sp>
        <p:nvSpPr>
          <p:cNvPr id="3" name="Rectangle 2">
            <a:extLst>
              <a:ext uri="{FF2B5EF4-FFF2-40B4-BE49-F238E27FC236}">
                <a16:creationId xmlns:a16="http://schemas.microsoft.com/office/drawing/2014/main" xmlns=""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SG" sz="1400"/>
              <a:t>Agricultural Raw Material Analysis </a:t>
            </a:r>
            <a:endParaRPr dirty="0" lang="en-SG" sz="1400"/>
          </a:p>
        </p:txBody>
      </p:sp>
      <p:pic>
        <p:nvPicPr>
          <p:cNvPr id="8" name="Picture 7">
            <a:extLst>
              <a:ext uri="{FF2B5EF4-FFF2-40B4-BE49-F238E27FC236}">
                <a16:creationId xmlns:a16="http://schemas.microsoft.com/office/drawing/2014/main" xmlns="" id="{1E5773DD-9469-AAC1-8724-A3487EE64E3C}"/>
              </a:ext>
            </a:extLst>
          </p:cNvPr>
          <p:cNvPicPr>
            <a:picLocks noChangeAspect="1"/>
          </p:cNvPicPr>
          <p:nvPr/>
        </p:nvPicPr>
        <p:blipFill rotWithShape="1">
          <a:blip r:embed="rId3"/>
          <a:srcRect b="76" l="50" t="58"/>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9162bd5b-4ed9-4da3-b376-05204580ba3f"/>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791</TotalTime>
  <Words>952</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SimSun</vt:lpstr>
      <vt:lpstr>Arial</vt:lpstr>
      <vt:lpstr>Calibri</vt:lpstr>
      <vt:lpstr>IBM Plex Sans</vt:lpstr>
      <vt:lpstr>Roboto</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M</dc:creator>
  <cp:lastModifiedBy>Microsoft account</cp:lastModifiedBy>
  <cp:revision>163</cp:revision>
  <dcterms:modified xsi:type="dcterms:W3CDTF">2024-04-10T16:59:27Z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0x0101000F1872188ABCFC48BECA6C87E8AC3285</vt:lpwstr>
  </property>
  <property fmtid="{D5CDD505-2E9C-101B-9397-08002B2CF9AE}" name="NXPowerLiteLastOptimized" pid="3">
    <vt:lpwstr>20714005</vt:lpwstr>
  </property>
  <property fmtid="{D5CDD505-2E9C-101B-9397-08002B2CF9AE}" name="NXPowerLiteSettings" pid="4">
    <vt:lpwstr>F7000400038000</vt:lpwstr>
  </property>
  <property fmtid="{D5CDD505-2E9C-101B-9397-08002B2CF9AE}" name="NXPowerLiteVersion" pid="5">
    <vt:lpwstr>S10.2.0</vt:lpwstr>
  </property>
</Properties>
</file>